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88" r:id="rId6"/>
    <p:sldId id="260" r:id="rId7"/>
    <p:sldId id="299" r:id="rId8"/>
    <p:sldId id="274" r:id="rId9"/>
    <p:sldId id="294" r:id="rId10"/>
    <p:sldId id="295" r:id="rId11"/>
    <p:sldId id="297" r:id="rId12"/>
    <p:sldId id="278" r:id="rId13"/>
    <p:sldId id="285" r:id="rId14"/>
    <p:sldId id="279" r:id="rId15"/>
    <p:sldId id="280" r:id="rId16"/>
    <p:sldId id="281" r:id="rId17"/>
    <p:sldId id="282" r:id="rId18"/>
    <p:sldId id="287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i Herberigs" initials="YH" lastIdx="1" clrIdx="0">
    <p:extLst>
      <p:ext uri="{19B8F6BF-5375-455C-9EA6-DF929625EA0E}">
        <p15:presenceInfo xmlns:p15="http://schemas.microsoft.com/office/powerpoint/2012/main" userId="S::y.herberigs@helicon.nl::2ab6cab6-1ba3-4bec-956b-cf71daf4d7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343" autoAdjust="0"/>
  </p:normalViewPr>
  <p:slideViewPr>
    <p:cSldViewPr>
      <p:cViewPr varScale="1">
        <p:scale>
          <a:sx n="86" d="100"/>
          <a:sy n="86" d="100"/>
        </p:scale>
        <p:origin x="137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in Punt" userId="4dbedd3f-3c86-434e-a643-478502d46e0c" providerId="ADAL" clId="{5D188A81-C4CA-4BFD-B508-29DAF1D204E9}"/>
    <pc:docChg chg="modSld">
      <pc:chgData name="Robbin Punt" userId="4dbedd3f-3c86-434e-a643-478502d46e0c" providerId="ADAL" clId="{5D188A81-C4CA-4BFD-B508-29DAF1D204E9}" dt="2021-05-20T11:07:21.853" v="18" actId="20577"/>
      <pc:docMkLst>
        <pc:docMk/>
      </pc:docMkLst>
      <pc:sldChg chg="modSp mod">
        <pc:chgData name="Robbin Punt" userId="4dbedd3f-3c86-434e-a643-478502d46e0c" providerId="ADAL" clId="{5D188A81-C4CA-4BFD-B508-29DAF1D204E9}" dt="2021-05-17T10:05:05.906" v="14" actId="20577"/>
        <pc:sldMkLst>
          <pc:docMk/>
          <pc:sldMk cId="4240300181" sldId="256"/>
        </pc:sldMkLst>
        <pc:spChg chg="mod">
          <ac:chgData name="Robbin Punt" userId="4dbedd3f-3c86-434e-a643-478502d46e0c" providerId="ADAL" clId="{5D188A81-C4CA-4BFD-B508-29DAF1D204E9}" dt="2021-05-17T10:05:05.906" v="14" actId="20577"/>
          <ac:spMkLst>
            <pc:docMk/>
            <pc:sldMk cId="4240300181" sldId="256"/>
            <ac:spMk id="2" creationId="{00000000-0000-0000-0000-000000000000}"/>
          </ac:spMkLst>
        </pc:spChg>
      </pc:sldChg>
      <pc:sldChg chg="modSp mod">
        <pc:chgData name="Robbin Punt" userId="4dbedd3f-3c86-434e-a643-478502d46e0c" providerId="ADAL" clId="{5D188A81-C4CA-4BFD-B508-29DAF1D204E9}" dt="2021-05-20T11:07:21.853" v="18" actId="20577"/>
        <pc:sldMkLst>
          <pc:docMk/>
          <pc:sldMk cId="339005250" sldId="274"/>
        </pc:sldMkLst>
        <pc:spChg chg="mod">
          <ac:chgData name="Robbin Punt" userId="4dbedd3f-3c86-434e-a643-478502d46e0c" providerId="ADAL" clId="{5D188A81-C4CA-4BFD-B508-29DAF1D204E9}" dt="2021-05-20T11:07:21.853" v="18" actId="20577"/>
          <ac:spMkLst>
            <pc:docMk/>
            <pc:sldMk cId="339005250" sldId="27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BE428-34B7-4CAE-97AD-6302AEEFCF09}" type="datetimeFigureOut">
              <a:rPr lang="nl-NL" smtClean="0"/>
              <a:t>20-5-2021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12F14-C855-4157-A27A-C272D5B03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19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Meeloopstage</a:t>
            </a:r>
          </a:p>
          <a:p>
            <a:r>
              <a:rPr lang="nl-NL" dirty="0"/>
              <a:t>Gaat</a:t>
            </a:r>
            <a:r>
              <a:rPr lang="nl-NL" baseline="0" dirty="0"/>
              <a:t> om dat het voor beide partijen een win-win hebben</a:t>
            </a:r>
          </a:p>
          <a:p>
            <a:r>
              <a:rPr lang="nl-NL" baseline="0" dirty="0"/>
              <a:t>Klusje van/voor stagebegeleider </a:t>
            </a:r>
          </a:p>
          <a:p>
            <a:r>
              <a:rPr lang="nl-NL" baseline="0" dirty="0"/>
              <a:t>Voor leerling kennismaken met.. Wat doet een Brabant Water bijv. </a:t>
            </a:r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2F14-C855-4157-A27A-C272D5B035A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39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Meeloopstage</a:t>
            </a:r>
          </a:p>
          <a:p>
            <a:r>
              <a:rPr lang="nl-NL" dirty="0"/>
              <a:t>Gaat</a:t>
            </a:r>
            <a:r>
              <a:rPr lang="nl-NL" baseline="0" dirty="0"/>
              <a:t> om dat het voor beide partijen een win-win hebben</a:t>
            </a:r>
          </a:p>
          <a:p>
            <a:r>
              <a:rPr lang="nl-NL" baseline="0" dirty="0"/>
              <a:t>Klusje van/voor stagebegeleider </a:t>
            </a:r>
          </a:p>
          <a:p>
            <a:r>
              <a:rPr lang="nl-NL" baseline="0" dirty="0"/>
              <a:t>Voor leerling kennismaken met.. Wat doet een Brabant Water bijv. </a:t>
            </a:r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2F14-C855-4157-A27A-C272D5B035A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3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Voorstelformulier staat op VLC</a:t>
            </a:r>
          </a:p>
          <a:p>
            <a:r>
              <a:rPr lang="nl-NL" dirty="0"/>
              <a:t>Deel 1 NAW gegevens</a:t>
            </a:r>
          </a:p>
          <a:p>
            <a:r>
              <a:rPr lang="nl-NL" dirty="0"/>
              <a:t>Deel 2 leerdoelen</a:t>
            </a:r>
          </a:p>
          <a:p>
            <a:endParaRPr lang="nl-NL" dirty="0"/>
          </a:p>
          <a:p>
            <a:r>
              <a:rPr lang="nl-NL" dirty="0"/>
              <a:t>Volledig</a:t>
            </a:r>
            <a:r>
              <a:rPr lang="nl-NL" baseline="0" dirty="0"/>
              <a:t> en correct invullen</a:t>
            </a:r>
          </a:p>
          <a:p>
            <a:r>
              <a:rPr lang="nl-NL" baseline="0" dirty="0"/>
              <a:t>Deadline 8 januari 2016</a:t>
            </a:r>
          </a:p>
          <a:p>
            <a:endParaRPr lang="nl-NL" baseline="0" dirty="0"/>
          </a:p>
          <a:p>
            <a:r>
              <a:rPr lang="nl-NL" baseline="0" dirty="0"/>
              <a:t>Aan de hand van dat formulier wordt POK gemaakt en naar je huisadres gestuurd. </a:t>
            </a:r>
          </a:p>
          <a:p>
            <a:r>
              <a:rPr lang="nl-NL" baseline="0" dirty="0"/>
              <a:t>Leerling zorgt dat het ondertekend is voor de aanvang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2F14-C855-4157-A27A-C272D5B035A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45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Expert docent is de bezoekende docent</a:t>
            </a:r>
          </a:p>
          <a:p>
            <a:r>
              <a:rPr lang="nl-NL" dirty="0"/>
              <a:t>Leerling</a:t>
            </a:r>
            <a:r>
              <a:rPr lang="nl-NL" baseline="0" dirty="0"/>
              <a:t> zet bezoekformulier op VLC in </a:t>
            </a:r>
            <a:r>
              <a:rPr lang="nl-NL" baseline="0" dirty="0" err="1"/>
              <a:t>portfolioe</a:t>
            </a:r>
            <a:r>
              <a:rPr lang="nl-NL" baseline="0" dirty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912F14-C855-4157-A27A-C272D5B035A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6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20-5-2021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20-5-2021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20-5-2021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20-5-2021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20-5-2021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istratie@helicon.n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istratie@helicon.n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tagemarkt.n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l/file/415EE11A-C74E-4FAC-B8F4-FB4CF786A438?tenantId=eb648a1e-05c0-4a0d-bb9f-c1365bec6ee3&amp;fileType=pdf&amp;objectUrl=https%3A%2F%2Fheliconnl.sharepoint.com%2Fsites%2FMTeTeamSM41P32021%2FGedeelde%20documenten%2FGeneral%2FBPV-flyer%20Helicon%20MBO%20Tilburg%202020-%20NIEUW!.pdf&amp;baseUrl=https%3A%2F%2Fheliconnl.sharepoint.com%2Fsites%2FMTeTeamSM41P32021&amp;serviceName=teams&amp;threadId=19:099eebcfdc2048298f7e29d38c979328@thread.tacv2&amp;groupId=4bc26511-9659-4927-b2c1-27a8b2baf91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585400" y="1340768"/>
            <a:ext cx="6442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Afronding stage leerjaar 1</a:t>
            </a:r>
          </a:p>
          <a:p>
            <a:r>
              <a:rPr lang="nl-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Zoektocht stage leerjaar 2</a:t>
            </a:r>
          </a:p>
          <a:p>
            <a:endParaRPr lang="nl-N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nl-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Mei 2021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585400" y="386104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Robbin Punt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645424" cy="648072"/>
          </a:xfrm>
        </p:spPr>
        <p:txBody>
          <a:bodyPr/>
          <a:lstStyle/>
          <a:p>
            <a:r>
              <a:rPr lang="nl-NL" dirty="0"/>
              <a:t>Wie gaan je helpen?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99184" y="1124744"/>
            <a:ext cx="6641976" cy="5544616"/>
          </a:xfrm>
        </p:spPr>
        <p:txBody>
          <a:bodyPr>
            <a:normAutofit lnSpcReduction="10000"/>
          </a:bodyPr>
          <a:lstStyle/>
          <a:p>
            <a:r>
              <a:rPr lang="nl-NL" dirty="0"/>
              <a:t>Je coach (</a:t>
            </a:r>
            <a:r>
              <a:rPr lang="nl-NL" dirty="0" err="1"/>
              <a:t>Valerie+Susanne</a:t>
            </a:r>
            <a:r>
              <a:rPr lang="nl-NL" dirty="0"/>
              <a:t> + coach </a:t>
            </a:r>
            <a:r>
              <a:rPr lang="nl-NL" dirty="0" err="1"/>
              <a:t>lj</a:t>
            </a:r>
            <a:r>
              <a:rPr lang="nl-NL" dirty="0"/>
              <a:t> 2)</a:t>
            </a:r>
          </a:p>
          <a:p>
            <a:pPr lvl="1"/>
            <a:r>
              <a:rPr lang="nl-NL" sz="2000" dirty="0"/>
              <a:t>Leerdoelen formuleren en stageopdrachten uitleggen</a:t>
            </a:r>
          </a:p>
          <a:p>
            <a:pPr lvl="1"/>
            <a:endParaRPr lang="nl-NL" dirty="0"/>
          </a:p>
          <a:p>
            <a:r>
              <a:rPr lang="nl-NL" dirty="0"/>
              <a:t>Bezoekende docent</a:t>
            </a:r>
          </a:p>
          <a:p>
            <a:pPr lvl="1"/>
            <a:r>
              <a:rPr lang="nl-NL" sz="2000" dirty="0"/>
              <a:t>Expertdocent, coach of BPV coördinator belt in week 2 en komt weer stagebezoek doen</a:t>
            </a:r>
          </a:p>
          <a:p>
            <a:pPr lvl="1"/>
            <a:endParaRPr lang="nl-NL" dirty="0"/>
          </a:p>
          <a:p>
            <a:r>
              <a:rPr lang="nl-NL" dirty="0"/>
              <a:t>BPV-coördinator (Robbin)</a:t>
            </a:r>
          </a:p>
          <a:p>
            <a:pPr lvl="1">
              <a:lnSpc>
                <a:spcPct val="150000"/>
              </a:lnSpc>
            </a:pPr>
            <a:r>
              <a:rPr lang="nl-NL" sz="2000" dirty="0"/>
              <a:t>Zoeken van stagebedrijf doe je zelf, maar als je hulp nodig hebt of wilt overleggen!</a:t>
            </a:r>
          </a:p>
          <a:p>
            <a:pPr lvl="1">
              <a:lnSpc>
                <a:spcPct val="150000"/>
              </a:lnSpc>
            </a:pPr>
            <a:r>
              <a:rPr lang="nl-NL" sz="2000" dirty="0"/>
              <a:t>Administratieve afhandeling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46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3855" y="182131"/>
            <a:ext cx="6645424" cy="648072"/>
          </a:xfrm>
        </p:spPr>
        <p:txBody>
          <a:bodyPr/>
          <a:lstStyle/>
          <a:p>
            <a:r>
              <a:rPr lang="nl-NL" dirty="0"/>
              <a:t>Stap 3: voorstelformulier invullen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043608" y="1844824"/>
            <a:ext cx="783158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66"/>
                </a:solidFill>
              </a:rPr>
              <a:t>Mailen naar administratie@helicon.nl</a:t>
            </a:r>
          </a:p>
        </p:txBody>
      </p:sp>
    </p:spTree>
    <p:extLst>
      <p:ext uri="{BB962C8B-B14F-4D97-AF65-F5344CB8AC3E}">
        <p14:creationId xmlns:p14="http://schemas.microsoft.com/office/powerpoint/2010/main" val="168815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1376" y="260648"/>
            <a:ext cx="6645424" cy="648072"/>
          </a:xfrm>
        </p:spPr>
        <p:txBody>
          <a:bodyPr/>
          <a:lstStyle/>
          <a:p>
            <a:r>
              <a:rPr lang="nl-NL" dirty="0"/>
              <a:t>Stap 4: Praktijkovereenkomst (POK) laten ondertekenen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23728" y="1124744"/>
            <a:ext cx="6876256" cy="4929411"/>
          </a:xfrm>
        </p:spPr>
        <p:txBody>
          <a:bodyPr>
            <a:normAutofit lnSpcReduction="10000"/>
          </a:bodyPr>
          <a:lstStyle/>
          <a:p>
            <a:endParaRPr lang="nl-NL" sz="2200" dirty="0"/>
          </a:p>
          <a:p>
            <a:pPr marL="0" indent="0">
              <a:buNone/>
            </a:pPr>
            <a:r>
              <a:rPr lang="nl-NL" sz="2200" dirty="0"/>
              <a:t>Eerst gaat…</a:t>
            </a:r>
          </a:p>
          <a:p>
            <a:r>
              <a:rPr lang="nl-NL" sz="2200" dirty="0"/>
              <a:t>Robbin je voorstelformulier goedkeuren in Eduarte</a:t>
            </a:r>
          </a:p>
          <a:p>
            <a:pPr marL="0" indent="0">
              <a:buNone/>
            </a:pPr>
            <a:r>
              <a:rPr lang="nl-NL" sz="2200" dirty="0"/>
              <a:t>En dan gaat…</a:t>
            </a:r>
          </a:p>
          <a:p>
            <a:r>
              <a:rPr lang="nl-NL" sz="2200" dirty="0"/>
              <a:t>De administratie een POK + SOK aanmaken</a:t>
            </a:r>
          </a:p>
          <a:p>
            <a:endParaRPr lang="nl-NL" sz="2200" dirty="0"/>
          </a:p>
          <a:p>
            <a:pPr marL="0" indent="0">
              <a:buNone/>
            </a:pPr>
            <a:r>
              <a:rPr lang="nl-NL" sz="2200" b="1" dirty="0"/>
              <a:t>Belangrijk!</a:t>
            </a:r>
          </a:p>
          <a:p>
            <a:pPr marL="0" indent="0">
              <a:buNone/>
            </a:pPr>
            <a:r>
              <a:rPr lang="nl-NL" sz="2200" dirty="0"/>
              <a:t>Lever je ondertekende POK+ SOK uiterlijk een week vóór aanvang stage in bij </a:t>
            </a:r>
            <a:r>
              <a:rPr lang="nl-NL" sz="2200" dirty="0">
                <a:hlinkClick r:id="rId2"/>
              </a:rPr>
              <a:t>administratie@helicon.nl</a:t>
            </a: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Geen POK? Geen start!</a:t>
            </a:r>
          </a:p>
          <a:p>
            <a:pPr marL="0" indent="0">
              <a:buNone/>
            </a:pPr>
            <a:r>
              <a:rPr lang="nl-NL" sz="2200" dirty="0"/>
              <a:t>(Je gemaakte uren tot 5 werkdagen na inlevering POK gelden niet!!)</a:t>
            </a:r>
          </a:p>
        </p:txBody>
      </p:sp>
    </p:spTree>
    <p:extLst>
      <p:ext uri="{BB962C8B-B14F-4D97-AF65-F5344CB8AC3E}">
        <p14:creationId xmlns:p14="http://schemas.microsoft.com/office/powerpoint/2010/main" val="126795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1376" y="260648"/>
            <a:ext cx="6645424" cy="648072"/>
          </a:xfrm>
        </p:spPr>
        <p:txBody>
          <a:bodyPr/>
          <a:lstStyle/>
          <a:p>
            <a:r>
              <a:rPr lang="nl-NL" dirty="0"/>
              <a:t>Contact tijdens je BPV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000" dirty="0"/>
              <a:t>Week 1: stagebegeleider ontvangt mail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Week 2/3: bezoekende docent belt met stagebegeleider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Week 5/6: stagebezoek met bezoekende docent, stagebegeleider en jou </a:t>
            </a:r>
            <a:r>
              <a:rPr lang="nl-NL" sz="2000" dirty="0">
                <a:sym typeface="Wingdings" panose="05000000000000000000" pitchFamily="2" charset="2"/>
              </a:rPr>
              <a:t> bezoekformulier wordt ingevuld door bezoekende docent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Week 10 (laatste week): JIJ plant eindgesprek met stagebegeleider. Er is dus niemand van school bij. </a:t>
            </a:r>
          </a:p>
          <a:p>
            <a:pPr>
              <a:lnSpc>
                <a:spcPct val="150000"/>
              </a:lnSpc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620324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645424" cy="648072"/>
          </a:xfrm>
        </p:spPr>
        <p:txBody>
          <a:bodyPr/>
          <a:lstStyle/>
          <a:p>
            <a:r>
              <a:rPr lang="nl-NL" dirty="0"/>
              <a:t>Stap 4: Beoordeling + uren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403648" y="1196752"/>
            <a:ext cx="7560840" cy="49294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000" dirty="0"/>
              <a:t>In je eindgesprek vul je het beoordelingsformulier in (dat je hebt gehad bij je tussentijdse beoordeling) met je stagebegeleider.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/>
              <a:t>Deze lever je uiterlijk 5 dagen na einde stage in bij: </a:t>
            </a:r>
            <a:r>
              <a:rPr lang="nl-NL" sz="2000" dirty="0">
                <a:hlinkClick r:id="rId2"/>
              </a:rPr>
              <a:t>administratie@helicon.nl</a:t>
            </a:r>
            <a:r>
              <a:rPr lang="nl-NL" sz="20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0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/>
              <a:t>* Tijdens je stage ga je weer uren invullen in Eduarte. Deze worden goedgekeurd door je stagebegeleider op stage.</a:t>
            </a:r>
          </a:p>
          <a:p>
            <a:pPr>
              <a:lnSpc>
                <a:spcPct val="150000"/>
              </a:lnSpc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50137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25116"/>
            <a:ext cx="15451574" cy="78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7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776110" y="1340768"/>
            <a:ext cx="6457856" cy="4929411"/>
          </a:xfrm>
        </p:spPr>
        <p:txBody>
          <a:bodyPr>
            <a:normAutofit/>
          </a:bodyPr>
          <a:lstStyle/>
          <a:p>
            <a:r>
              <a:rPr lang="nl-NL" dirty="0"/>
              <a:t>Ervaringen: hoe ging het?</a:t>
            </a:r>
          </a:p>
          <a:p>
            <a:pPr marL="0" indent="0">
              <a:buNone/>
            </a:pPr>
            <a:br>
              <a:rPr lang="nl-NL" dirty="0"/>
            </a:br>
            <a:br>
              <a:rPr lang="nl-NL" dirty="0"/>
            </a:br>
            <a:br>
              <a:rPr lang="nl-NL" altLang="nl-NL" dirty="0"/>
            </a:br>
            <a:endParaRPr lang="nl-NL" alt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r="16472"/>
          <a:stretch/>
        </p:blipFill>
        <p:spPr>
          <a:xfrm rot="268703">
            <a:off x="-292571" y="3769995"/>
            <a:ext cx="3311737" cy="283154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8"/>
          <a:stretch/>
        </p:blipFill>
        <p:spPr>
          <a:xfrm rot="20989906">
            <a:off x="3062915" y="3560694"/>
            <a:ext cx="3311737" cy="283811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0"/>
          <a:stretch/>
        </p:blipFill>
        <p:spPr>
          <a:xfrm rot="709778">
            <a:off x="6349189" y="3873344"/>
            <a:ext cx="2910754" cy="28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1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645424" cy="648072"/>
          </a:xfrm>
        </p:spPr>
        <p:txBody>
          <a:bodyPr/>
          <a:lstStyle/>
          <a:p>
            <a:r>
              <a:rPr lang="nl-NL" dirty="0"/>
              <a:t>Afronding stage leerjaar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61528" y="1484784"/>
            <a:ext cx="6457856" cy="49294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highlight>
                  <a:srgbClr val="FFFF00"/>
                </a:highlight>
              </a:rPr>
              <a:t>Beoordelingsformulier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/>
              <a:t>Inleveren bínnen 5 dagen na je laatste stagedag bij administratie@helicon.nl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/>
              <a:t>Deadline: 14 mei 2021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ighlight>
                  <a:srgbClr val="FFFF00"/>
                </a:highlight>
              </a:rPr>
              <a:t>Uren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Bijgehouden in Eduarte + goedgekeurd door je stagebegeleider op stage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 Problemen met inlog? Mail servicedesk@helicon.nl</a:t>
            </a:r>
            <a:br>
              <a:rPr lang="nl-NL" dirty="0"/>
            </a:br>
            <a:br>
              <a:rPr lang="nl-NL" dirty="0"/>
            </a:br>
            <a:br>
              <a:rPr lang="nl-NL" altLang="nl-NL" dirty="0"/>
            </a:br>
            <a:endParaRPr lang="nl-NL" alt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80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Door naar leerjaar 2..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46" y="1710848"/>
            <a:ext cx="6465659" cy="4310439"/>
          </a:xfrm>
        </p:spPr>
      </p:pic>
    </p:spTree>
    <p:extLst>
      <p:ext uri="{BB962C8B-B14F-4D97-AF65-F5344CB8AC3E}">
        <p14:creationId xmlns:p14="http://schemas.microsoft.com/office/powerpoint/2010/main" val="382059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9184" y="260648"/>
            <a:ext cx="6645424" cy="648072"/>
          </a:xfrm>
        </p:spPr>
        <p:txBody>
          <a:bodyPr/>
          <a:lstStyle/>
          <a:p>
            <a:r>
              <a:rPr lang="nl-NL" dirty="0"/>
              <a:t>Stap 1: Stage zoeken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99184" y="1124744"/>
            <a:ext cx="6641976" cy="4929411"/>
          </a:xfrm>
        </p:spPr>
        <p:txBody>
          <a:bodyPr>
            <a:normAutofit/>
          </a:bodyPr>
          <a:lstStyle/>
          <a:p>
            <a:r>
              <a:rPr lang="nl-NL" sz="2000" dirty="0"/>
              <a:t>Periode 1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7 </a:t>
            </a:r>
            <a:r>
              <a:rPr lang="nl-NL" sz="2000"/>
              <a:t>september- 12 </a:t>
            </a:r>
            <a:r>
              <a:rPr lang="nl-NL" sz="2000" dirty="0"/>
              <a:t>november 2021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Wekelijks terugkomdag op </a:t>
            </a:r>
            <a:r>
              <a:rPr lang="nl-NL" sz="2000" b="1" dirty="0"/>
              <a:t>maandag</a:t>
            </a:r>
            <a:endParaRPr lang="nl-NL" sz="2000" dirty="0"/>
          </a:p>
          <a:p>
            <a:pPr>
              <a:lnSpc>
                <a:spcPct val="150000"/>
              </a:lnSpc>
            </a:pPr>
            <a:r>
              <a:rPr lang="nl-NL" sz="2000" dirty="0"/>
              <a:t>9 weken x 32 uur = </a:t>
            </a:r>
            <a:r>
              <a:rPr lang="nl-NL" sz="2000" b="1" dirty="0"/>
              <a:t>288 uur </a:t>
            </a:r>
            <a:r>
              <a:rPr lang="nl-NL" sz="2000" dirty="0"/>
              <a:t>(want week 1 = intro)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De herfstvakantie zit hier niet in. Stage lopen in deze week mag, maar in overleg met je begeleider op stage. </a:t>
            </a:r>
          </a:p>
          <a:p>
            <a:pPr>
              <a:lnSpc>
                <a:spcPct val="150000"/>
              </a:lnSpc>
            </a:pPr>
            <a:endParaRPr lang="nl-NL" sz="20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691680" y="4797152"/>
            <a:ext cx="66454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Wanneer start je zoektocht?</a:t>
            </a:r>
          </a:p>
          <a:p>
            <a:r>
              <a:rPr lang="nl-NL" dirty="0"/>
              <a:t>Vanaf vandaag!</a:t>
            </a:r>
          </a:p>
        </p:txBody>
      </p:sp>
    </p:spTree>
    <p:extLst>
      <p:ext uri="{BB962C8B-B14F-4D97-AF65-F5344CB8AC3E}">
        <p14:creationId xmlns:p14="http://schemas.microsoft.com/office/powerpoint/2010/main" val="33900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9184" y="260648"/>
            <a:ext cx="6645424" cy="648072"/>
          </a:xfrm>
        </p:spPr>
        <p:txBody>
          <a:bodyPr/>
          <a:lstStyle/>
          <a:p>
            <a:r>
              <a:rPr lang="nl-NL" dirty="0"/>
              <a:t>Welke eisen zijn 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99184" y="1124744"/>
            <a:ext cx="6641976" cy="49294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/>
              <a:t>Stagemarkt.nl </a:t>
            </a:r>
            <a:r>
              <a:rPr lang="nl-NL" sz="2000" b="1" dirty="0">
                <a:sym typeface="Wingdings" panose="05000000000000000000" pitchFamily="2" charset="2"/>
              </a:rPr>
              <a:t> álle nummers, máar moet bij je </a:t>
            </a:r>
            <a:r>
              <a:rPr lang="nl-NL" sz="2000" b="1" u="sng" dirty="0">
                <a:sym typeface="Wingdings" panose="05000000000000000000" pitchFamily="2" charset="2"/>
              </a:rPr>
              <a:t>specialisatie</a:t>
            </a:r>
            <a:r>
              <a:rPr lang="nl-NL" sz="2000" b="1" dirty="0">
                <a:sym typeface="Wingdings" panose="05000000000000000000" pitchFamily="2" charset="2"/>
              </a:rPr>
              <a:t> passen!</a:t>
            </a:r>
            <a:endParaRPr lang="nl-NL" sz="2000" b="1" dirty="0"/>
          </a:p>
          <a:p>
            <a:pPr>
              <a:lnSpc>
                <a:spcPct val="150000"/>
              </a:lnSpc>
            </a:pPr>
            <a:endParaRPr lang="nl-NL" sz="20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>
                <a:sym typeface="Wingdings" panose="05000000000000000000" pitchFamily="2" charset="2"/>
              </a:rPr>
              <a:t> L</a:t>
            </a:r>
            <a:r>
              <a:rPr lang="nl-NL" sz="2000" dirty="0"/>
              <a:t>et op! </a:t>
            </a:r>
            <a:br>
              <a:rPr lang="nl-NL" sz="2000" dirty="0"/>
            </a:br>
            <a:r>
              <a:rPr lang="nl-NL" sz="2000" dirty="0"/>
              <a:t>Uren Inhalen/ openstaan van je vorige stage? Kan alléén bij een stageplek binnen ons eigen crebonummer (26009 op stagemarkt)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199184" y="4077072"/>
            <a:ext cx="66454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40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9184" y="260648"/>
            <a:ext cx="6645424" cy="648072"/>
          </a:xfrm>
        </p:spPr>
        <p:txBody>
          <a:bodyPr/>
          <a:lstStyle/>
          <a:p>
            <a:r>
              <a:rPr lang="nl-NL" dirty="0"/>
              <a:t>Stap 1: Zoek op stagemarkt.nl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99184" y="1124744"/>
            <a:ext cx="6641976" cy="49294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000" dirty="0">
                <a:hlinkClick r:id="rId2"/>
              </a:rPr>
              <a:t>www.stagemarkt.nl</a:t>
            </a:r>
            <a:endParaRPr lang="nl-NL" sz="2000" dirty="0"/>
          </a:p>
          <a:p>
            <a:pPr>
              <a:lnSpc>
                <a:spcPct val="150000"/>
              </a:lnSpc>
            </a:pPr>
            <a:r>
              <a:rPr lang="nl-NL" sz="2000" dirty="0"/>
              <a:t>Bedenk eerst wat je wil leren in je specialisatie. Daarna zoek je er een bedrijf bij. 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Nieuw bedrijf? Kán: bedrijf vraagt zélf erkenning aan. Duurt max 10 werkdagen en kan nog een nee worden – vraag Robbin!</a:t>
            </a:r>
          </a:p>
          <a:p>
            <a:pPr marL="0" indent="0">
              <a:lnSpc>
                <a:spcPct val="150000"/>
              </a:lnSpc>
              <a:buNone/>
            </a:pPr>
            <a:endParaRPr lang="nl-NL" sz="20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199184" y="4077072"/>
            <a:ext cx="66454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B33AB9-65D5-4E41-9FD0-132684742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84" r="5900" b="5178"/>
          <a:stretch/>
        </p:blipFill>
        <p:spPr>
          <a:xfrm>
            <a:off x="-108520" y="4149080"/>
            <a:ext cx="9601675" cy="449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91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199184" y="4077072"/>
            <a:ext cx="664542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59532" y="796062"/>
            <a:ext cx="72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Contactpersonen staan op het vernieuwde stagemarkt.nl bij het bedrijf zelf: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9D0BC7F-4FD7-4CB6-8062-F799251B5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7" t="15059" r="6167" b="12107"/>
          <a:stretch/>
        </p:blipFill>
        <p:spPr>
          <a:xfrm>
            <a:off x="-107135" y="1844824"/>
            <a:ext cx="9358270" cy="4464496"/>
          </a:xfrm>
          <a:prstGeom prst="rect">
            <a:avLst/>
          </a:prstGeom>
        </p:spPr>
      </p:pic>
      <p:sp>
        <p:nvSpPr>
          <p:cNvPr id="10" name="Pijl: omlaag 9">
            <a:extLst>
              <a:ext uri="{FF2B5EF4-FFF2-40B4-BE49-F238E27FC236}">
                <a16:creationId xmlns:a16="http://schemas.microsoft.com/office/drawing/2014/main" id="{D0649ABE-A720-4ECD-8753-49F874DD8ECC}"/>
              </a:ext>
            </a:extLst>
          </p:cNvPr>
          <p:cNvSpPr/>
          <p:nvPr/>
        </p:nvSpPr>
        <p:spPr>
          <a:xfrm rot="19690278">
            <a:off x="5203315" y="1687121"/>
            <a:ext cx="1066328" cy="2592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87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1376" y="188640"/>
            <a:ext cx="6645424" cy="648072"/>
          </a:xfrm>
        </p:spPr>
        <p:txBody>
          <a:bodyPr/>
          <a:lstStyle/>
          <a:p>
            <a:r>
              <a:rPr lang="nl-NL" dirty="0"/>
              <a:t>Stap 2: contact </a:t>
            </a:r>
            <a:r>
              <a:rPr lang="nl-NL" dirty="0">
                <a:sym typeface="Wingdings" panose="05000000000000000000" pitchFamily="2" charset="2"/>
              </a:rPr>
              <a:t> brief of bellen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07705" y="1196752"/>
            <a:ext cx="7128792" cy="5400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000" dirty="0"/>
              <a:t>Denk na over wat je gaat vertellen: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Wie ben je en op welke opleiding zit je?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Wat wil je graag leren? Welke leerdoelen heb je?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Waarom wil je dat graag bij deze organisatie doen?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Om hoeveel uur gaat het, welke dagen kun je wel/niet (terugkomdag)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>
                <a:highlight>
                  <a:srgbClr val="FFFF00"/>
                </a:highlight>
              </a:rPr>
              <a:t>Stuur een sollicitatiebrief + CV of ga bellen!</a:t>
            </a:r>
          </a:p>
          <a:p>
            <a:pPr>
              <a:lnSpc>
                <a:spcPct val="150000"/>
              </a:lnSpc>
            </a:pPr>
            <a:endParaRPr lang="nl-NL" sz="2000" dirty="0"/>
          </a:p>
          <a:p>
            <a:pPr marL="0" indent="0">
              <a:lnSpc>
                <a:spcPct val="150000"/>
              </a:lnSpc>
              <a:buNone/>
            </a:pPr>
            <a:r>
              <a:rPr lang="nl-NL" sz="2000" dirty="0"/>
              <a:t>In Teams (</a:t>
            </a:r>
            <a:r>
              <a:rPr lang="nl-NL" sz="2000" dirty="0">
                <a:hlinkClick r:id="rId2"/>
              </a:rPr>
              <a:t>Algemeen kanaal van periode 3 </a:t>
            </a:r>
            <a:r>
              <a:rPr lang="nl-NL" sz="2000" dirty="0"/>
              <a:t>nog even) vind je een </a:t>
            </a:r>
            <a:r>
              <a:rPr lang="nl-NL" sz="2000" b="1" dirty="0"/>
              <a:t>infographic</a:t>
            </a:r>
            <a:r>
              <a:rPr lang="nl-NL" sz="2000" dirty="0"/>
              <a:t>. Die mag je als bijlage toevoegen bij je sollicitatie. </a:t>
            </a:r>
          </a:p>
        </p:txBody>
      </p:sp>
    </p:spTree>
    <p:extLst>
      <p:ext uri="{BB962C8B-B14F-4D97-AF65-F5344CB8AC3E}">
        <p14:creationId xmlns:p14="http://schemas.microsoft.com/office/powerpoint/2010/main" val="10712831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3" ma:contentTypeDescription="Een nieuw document maken." ma:contentTypeScope="" ma:versionID="40482e5b53334d1eeebda43037df53c5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9c978e2734d7fc04f5be9d8ae96b6347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B850AC-393A-4AD2-9650-EE438D581E12}"/>
</file>

<file path=customXml/itemProps2.xml><?xml version="1.0" encoding="utf-8"?>
<ds:datastoreItem xmlns:ds="http://schemas.openxmlformats.org/officeDocument/2006/customXml" ds:itemID="{0B62EE0A-BF06-4931-BFC0-79E85EDFC2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04842A-A48F-40CA-9BC4-FE2F5F52204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731</Words>
  <Application>Microsoft Office PowerPoint</Application>
  <PresentationFormat>Diavoorstelling (4:3)</PresentationFormat>
  <Paragraphs>99</Paragraphs>
  <Slides>15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Kantoorthema</vt:lpstr>
      <vt:lpstr>PowerPoint-presentatie</vt:lpstr>
      <vt:lpstr>PowerPoint-presentatie</vt:lpstr>
      <vt:lpstr>Afronding stage leerjaar 1</vt:lpstr>
      <vt:lpstr>Door naar leerjaar 2..</vt:lpstr>
      <vt:lpstr>Stap 1: Stage zoeken</vt:lpstr>
      <vt:lpstr>Welke eisen zijn er?</vt:lpstr>
      <vt:lpstr>Stap 1: Zoek op stagemarkt.nl</vt:lpstr>
      <vt:lpstr>PowerPoint-presentatie</vt:lpstr>
      <vt:lpstr>Stap 2: contact  brief of bellen</vt:lpstr>
      <vt:lpstr>Wie gaan je helpen?</vt:lpstr>
      <vt:lpstr>Stap 3: voorstelformulier invullen</vt:lpstr>
      <vt:lpstr>Stap 4: Praktijkovereenkomst (POK) laten ondertekenen</vt:lpstr>
      <vt:lpstr>Contact tijdens je BPV</vt:lpstr>
      <vt:lpstr>Stap 4: Beoordeling + uren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Robbin Punt</cp:lastModifiedBy>
  <cp:revision>74</cp:revision>
  <dcterms:created xsi:type="dcterms:W3CDTF">2013-11-15T15:05:42Z</dcterms:created>
  <dcterms:modified xsi:type="dcterms:W3CDTF">2021-05-20T11:07:24Z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